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0" r:id="rId12"/>
    <p:sldId id="261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762000"/>
            <a:ext cx="4419600" cy="175432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নবম শ্রেণি </a:t>
            </a: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পদার্থবিজ্ঞান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6-Point Star 4"/>
          <p:cNvSpPr/>
          <p:nvPr/>
        </p:nvSpPr>
        <p:spPr>
          <a:xfrm>
            <a:off x="685800" y="3276600"/>
            <a:ext cx="685800" cy="914400"/>
          </a:xfrm>
          <a:prstGeom prst="star6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6-Point Star 5"/>
          <p:cNvSpPr/>
          <p:nvPr/>
        </p:nvSpPr>
        <p:spPr>
          <a:xfrm>
            <a:off x="2133600" y="3200400"/>
            <a:ext cx="685800" cy="914400"/>
          </a:xfrm>
          <a:prstGeom prst="star6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6-Point Star 6"/>
          <p:cNvSpPr/>
          <p:nvPr/>
        </p:nvSpPr>
        <p:spPr>
          <a:xfrm>
            <a:off x="3962400" y="3200400"/>
            <a:ext cx="685800" cy="914400"/>
          </a:xfrm>
          <a:prstGeom prst="star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6-Point Star 7"/>
          <p:cNvSpPr/>
          <p:nvPr/>
        </p:nvSpPr>
        <p:spPr>
          <a:xfrm>
            <a:off x="5486400" y="3200400"/>
            <a:ext cx="685800" cy="914400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6-Point Star 8"/>
          <p:cNvSpPr/>
          <p:nvPr/>
        </p:nvSpPr>
        <p:spPr>
          <a:xfrm>
            <a:off x="7086600" y="3200400"/>
            <a:ext cx="685800" cy="914400"/>
          </a:xfrm>
          <a:prstGeom prst="star6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334000" y="593467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খন্দকার আজিমুল হুক পাপ্পু</a:t>
            </a:r>
          </a:p>
          <a:p>
            <a:pPr algn="ctr"/>
            <a:r>
              <a:rPr lang="bn-BD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প্রভাষক, পদার্থবিজ্ঞান</a:t>
            </a:r>
          </a:p>
          <a:p>
            <a:pPr algn="ctr"/>
            <a:r>
              <a:rPr lang="bn-BD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ঢাকা রেসিডেনসিয়াল মডেল কলেজ</a:t>
            </a:r>
            <a:endParaRPr lang="en-AU" dirty="0">
              <a:solidFill>
                <a:schemeClr val="bg1"/>
              </a:solidFill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71600" y="457200"/>
            <a:ext cx="609600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কতিপয়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রাশির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905000"/>
            <a:ext cx="9144000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বস্তু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বৃদ্ধির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হারকে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04800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latin typeface="Arial Rounded MT Bold" pitchFamily="34" charset="0"/>
                <a:cs typeface="NikoshBAN" pitchFamily="2" charset="0"/>
              </a:rPr>
              <a:t>:a </a:t>
            </a:r>
            <a:endParaRPr lang="en-US" sz="2800" b="1" dirty="0" smtClean="0">
              <a:latin typeface="Arial Rounded MT Bold" pitchFamily="34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এককঃ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ms</a:t>
            </a:r>
            <a:r>
              <a:rPr lang="en-US" sz="2800" baseline="30000" dirty="0" smtClean="0">
                <a:latin typeface="Arial Rounded MT Bold" pitchFamily="34" charset="0"/>
                <a:cs typeface="NikoshBAN" pitchFamily="2" charset="0"/>
              </a:rPr>
              <a:t>-2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মাত্রাঃ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LT</a:t>
            </a:r>
            <a:r>
              <a:rPr lang="en-US" sz="2800" baseline="30000" dirty="0" smtClean="0">
                <a:latin typeface="Arial Rounded MT Bold" pitchFamily="34" charset="0"/>
                <a:cs typeface="NikoshBAN" pitchFamily="2" charset="0"/>
              </a:rPr>
              <a:t>-2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রাশিঃ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ভেক্টর</a:t>
            </a:r>
            <a:endParaRPr lang="en-AU" sz="28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447800" y="5334000"/>
            <a:ext cx="6858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371600" y="48768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7924800" y="48768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1143000" y="533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 = 10 ms</a:t>
            </a:r>
            <a:r>
              <a:rPr lang="en-US" baseline="30000" dirty="0" smtClean="0"/>
              <a:t>-1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7315200" y="533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 = 30 ms</a:t>
            </a:r>
            <a:r>
              <a:rPr lang="en-US" baseline="30000" dirty="0" smtClean="0"/>
              <a:t>-1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4267200" y="5029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 = 5 s</a:t>
            </a:r>
            <a:endParaRPr lang="en-AU" dirty="0"/>
          </a:p>
        </p:txBody>
      </p:sp>
      <p:sp>
        <p:nvSpPr>
          <p:cNvPr id="17" name="Rectangle 16"/>
          <p:cNvSpPr/>
          <p:nvPr/>
        </p:nvSpPr>
        <p:spPr>
          <a:xfrm>
            <a:off x="2362200" y="54864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=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বেগের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/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শেষবেগ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-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আদিবেগ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/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a =(</a:t>
            </a:r>
            <a:r>
              <a:rPr lang="en-US" dirty="0" smtClean="0">
                <a:latin typeface="Arial Rounded MT Bold" pitchFamily="34" charset="0"/>
                <a:cs typeface="NikoshBAN" pitchFamily="2" charset="0"/>
              </a:rPr>
              <a:t>30 ms</a:t>
            </a:r>
            <a:r>
              <a:rPr lang="en-US" baseline="30000" dirty="0" smtClean="0">
                <a:latin typeface="Arial Rounded MT Bold" pitchFamily="34" charset="0"/>
                <a:cs typeface="NikoshBAN" pitchFamily="2" charset="0"/>
              </a:rPr>
              <a:t>-1</a:t>
            </a:r>
            <a:r>
              <a:rPr lang="en-US" dirty="0" smtClean="0">
                <a:latin typeface="Arial Rounded MT Bold" pitchFamily="34" charset="0"/>
                <a:cs typeface="NikoshBAN" pitchFamily="2" charset="0"/>
              </a:rPr>
              <a:t> – 10 ms</a:t>
            </a:r>
            <a:r>
              <a:rPr lang="en-US" baseline="30000" dirty="0" smtClean="0">
                <a:latin typeface="Arial Rounded MT Bold" pitchFamily="34" charset="0"/>
                <a:cs typeface="NikoshBAN" pitchFamily="2" charset="0"/>
              </a:rPr>
              <a:t>-1</a:t>
            </a:r>
            <a:r>
              <a:rPr lang="en-US" dirty="0" smtClean="0">
                <a:latin typeface="Arial Rounded MT Bold" pitchFamily="34" charset="0"/>
                <a:cs typeface="NikoshBAN" pitchFamily="2" charset="0"/>
              </a:rPr>
              <a:t>)/ 5 s </a:t>
            </a:r>
          </a:p>
          <a:p>
            <a:pPr algn="ctr"/>
            <a:r>
              <a:rPr lang="en-US" dirty="0" smtClean="0">
                <a:latin typeface="Arial Rounded MT Bold" pitchFamily="34" charset="0"/>
                <a:cs typeface="NikoshBAN" pitchFamily="2" charset="0"/>
              </a:rPr>
              <a:t>= 4 ms</a:t>
            </a:r>
            <a:r>
              <a:rPr lang="en-US" baseline="30000" dirty="0" smtClean="0">
                <a:latin typeface="Arial Rounded MT Bold" pitchFamily="34" charset="0"/>
                <a:cs typeface="NikoshBAN" pitchFamily="2" charset="0"/>
              </a:rPr>
              <a:t>-2</a:t>
            </a:r>
            <a:endParaRPr lang="en-AU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0"/>
            <a:ext cx="9144000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তাহলে বলো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দিকের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বিবেচনায়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নিচের রাশিগুলোর কোনটি কোন ধরনের রাশি?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>
            <a:off x="762000" y="3581400"/>
            <a:ext cx="2438400" cy="2514600"/>
          </a:xfrm>
          <a:prstGeom prst="flowChartOffpage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Off-page Connector 5"/>
          <p:cNvSpPr/>
          <p:nvPr/>
        </p:nvSpPr>
        <p:spPr>
          <a:xfrm>
            <a:off x="6096000" y="3581400"/>
            <a:ext cx="2438400" cy="2514600"/>
          </a:xfrm>
          <a:prstGeom prst="flowChartOffpage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66800" y="1371600"/>
            <a:ext cx="12954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8200" y="1371600"/>
            <a:ext cx="15240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2200" y="1371600"/>
            <a:ext cx="13716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ভর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43800" y="1371600"/>
            <a:ext cx="12192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ওজন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1371600"/>
            <a:ext cx="11430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বেগ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29000" y="1371600"/>
            <a:ext cx="12192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চাপ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6248400"/>
            <a:ext cx="1905000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স্কেলার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00800" y="6248400"/>
            <a:ext cx="1905000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ভেক্টর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7400" y="0"/>
            <a:ext cx="457200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AU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0.03959 L 0.59583 0.32848 " pathEditMode="relative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17 0.06181 L 0.47083 0.4173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0.06181 L -0.23334 0.3395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3959 L -0.38334 0.43959 " pathEditMode="relative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0.03959 L -0.54167 0.5507 " pathEditMode="relative" ptsTypes="AA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1 0.5173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133600" y="304800"/>
            <a:ext cx="5334000" cy="13716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0" y="6096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গতির সমীকরণ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438400"/>
            <a:ext cx="7620000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lgerian" pitchFamily="82" charset="0"/>
                <a:cs typeface="NikoshBAN" pitchFamily="2" charset="0"/>
              </a:rPr>
              <a:t>1.		</a:t>
            </a:r>
            <a:r>
              <a:rPr lang="en-US" sz="4000" dirty="0" smtClean="0">
                <a:latin typeface="Arial Rounded MT Bold" pitchFamily="34" charset="0"/>
                <a:cs typeface="NikoshBAN" pitchFamily="2" charset="0"/>
              </a:rPr>
              <a:t>v = u + at</a:t>
            </a:r>
            <a:endParaRPr lang="en-US" sz="4000" dirty="0">
              <a:latin typeface="Arial Rounded MT Bold" pitchFamily="34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276600"/>
            <a:ext cx="7924800" cy="7078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latin typeface="Algerian" pitchFamily="82" charset="0"/>
                <a:cs typeface="NikoshBAN" pitchFamily="2" charset="0"/>
              </a:rPr>
              <a:t>              2.	      </a:t>
            </a:r>
            <a:r>
              <a:rPr lang="en-US" sz="4000" dirty="0" smtClean="0">
                <a:latin typeface="Arial Rounded MT Bold" pitchFamily="34" charset="0"/>
                <a:cs typeface="NikoshBAN" pitchFamily="2" charset="0"/>
              </a:rPr>
              <a:t>S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en-US" sz="4000" dirty="0" smtClean="0">
                <a:latin typeface="Arial Rounded MT Bold" pitchFamily="34" charset="0"/>
                <a:cs typeface="NikoshBAN" pitchFamily="2" charset="0"/>
              </a:rPr>
              <a:t>(</a:t>
            </a:r>
            <a:r>
              <a:rPr lang="en-US" sz="4000" dirty="0" err="1" smtClean="0">
                <a:latin typeface="Arial Rounded MT Bold" pitchFamily="34" charset="0"/>
                <a:cs typeface="NikoshBAN" pitchFamily="2" charset="0"/>
              </a:rPr>
              <a:t>u+v</a:t>
            </a:r>
            <a:r>
              <a:rPr lang="en-US" sz="4000" dirty="0" smtClean="0">
                <a:latin typeface="Arial Rounded MT Bold" pitchFamily="34" charset="0"/>
                <a:cs typeface="NikoshBAN" pitchFamily="2" charset="0"/>
              </a:rPr>
              <a:t>)t/2</a:t>
            </a:r>
            <a:endParaRPr lang="en-US" sz="4000" dirty="0">
              <a:latin typeface="Arial Rounded MT Bold" pitchFamily="34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191000"/>
            <a:ext cx="8305800" cy="7078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latin typeface="Algerian" pitchFamily="82" charset="0"/>
                <a:cs typeface="NikoshBAN" pitchFamily="2" charset="0"/>
              </a:rPr>
              <a:t>              3.	      </a:t>
            </a:r>
            <a:r>
              <a:rPr lang="en-US" sz="4000" dirty="0" smtClean="0">
                <a:latin typeface="Arial Rounded MT Bold" pitchFamily="34" charset="0"/>
                <a:cs typeface="NikoshBAN" pitchFamily="2" charset="0"/>
              </a:rPr>
              <a:t>S  = </a:t>
            </a:r>
            <a:r>
              <a:rPr lang="en-US" sz="4000" dirty="0" err="1" smtClean="0">
                <a:latin typeface="Arial Rounded MT Bold" pitchFamily="34" charset="0"/>
                <a:cs typeface="NikoshBAN" pitchFamily="2" charset="0"/>
              </a:rPr>
              <a:t>ut</a:t>
            </a:r>
            <a:r>
              <a:rPr lang="en-US" sz="4000" dirty="0" smtClean="0">
                <a:latin typeface="Arial Rounded MT Bold" pitchFamily="34" charset="0"/>
                <a:cs typeface="NikoshBAN" pitchFamily="2" charset="0"/>
              </a:rPr>
              <a:t> + 1/2at</a:t>
            </a:r>
            <a:r>
              <a:rPr lang="en-US" sz="4000" baseline="30000" dirty="0" smtClean="0">
                <a:latin typeface="Arial Rounded MT Bold" pitchFamily="34" charset="0"/>
                <a:cs typeface="NikoshBAN" pitchFamily="2" charset="0"/>
              </a:rPr>
              <a:t>2</a:t>
            </a:r>
            <a:endParaRPr lang="en-US" sz="4000" dirty="0">
              <a:latin typeface="Arial Rounded MT Bold" pitchFamily="34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105400"/>
            <a:ext cx="8686800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latin typeface="Algerian" pitchFamily="82" charset="0"/>
                <a:cs typeface="NikoshBAN" pitchFamily="2" charset="0"/>
              </a:rPr>
              <a:t>              4.	      </a:t>
            </a:r>
            <a:r>
              <a:rPr lang="en-US" sz="4000" dirty="0" smtClean="0">
                <a:latin typeface="Arial Rounded MT Bold" pitchFamily="34" charset="0"/>
                <a:cs typeface="NikoshBAN" pitchFamily="2" charset="0"/>
              </a:rPr>
              <a:t>v</a:t>
            </a:r>
            <a:r>
              <a:rPr lang="en-US" sz="4000" baseline="30000" dirty="0" smtClean="0">
                <a:latin typeface="Arial Rounded MT Bold" pitchFamily="34" charset="0"/>
                <a:cs typeface="NikoshBAN" pitchFamily="2" charset="0"/>
              </a:rPr>
              <a:t>2</a:t>
            </a:r>
            <a:r>
              <a:rPr lang="en-US" sz="4000" dirty="0" smtClean="0">
                <a:latin typeface="Arial Rounded MT Bold" pitchFamily="34" charset="0"/>
                <a:cs typeface="NikoshBAN" pitchFamily="2" charset="0"/>
              </a:rPr>
              <a:t> = u</a:t>
            </a:r>
            <a:r>
              <a:rPr lang="en-US" sz="4000" baseline="30000" dirty="0" smtClean="0">
                <a:latin typeface="Arial Rounded MT Bold" pitchFamily="34" charset="0"/>
                <a:cs typeface="NikoshBAN" pitchFamily="2" charset="0"/>
              </a:rPr>
              <a:t>2</a:t>
            </a:r>
            <a:r>
              <a:rPr lang="en-US" sz="4000" dirty="0" smtClean="0">
                <a:latin typeface="Arial Rounded MT Bold" pitchFamily="34" charset="0"/>
                <a:cs typeface="NikoshBAN" pitchFamily="2" charset="0"/>
              </a:rPr>
              <a:t> + 2aS </a:t>
            </a:r>
            <a:endParaRPr lang="en-US" sz="4000" dirty="0">
              <a:latin typeface="Arial Rounded MT Bold" pitchFamily="34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9200" y="33528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 Rounded MT Bold" pitchFamily="34" charset="0"/>
                <a:cs typeface="NikoshBAN" pitchFamily="2" charset="0"/>
              </a:rPr>
              <a:t>u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আদিবেগ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41148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 Rounded MT Bold" pitchFamily="34" charset="0"/>
                <a:cs typeface="NikoshBAN" pitchFamily="2" charset="0"/>
              </a:rPr>
              <a:t>v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শেষবেগ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48768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 Rounded MT Bold" pitchFamily="34" charset="0"/>
                <a:cs typeface="NikoshBAN" pitchFamily="2" charset="0"/>
              </a:rPr>
              <a:t>t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066800"/>
            <a:ext cx="9144000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বৃদ্ধির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হারকে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828800"/>
            <a:ext cx="914400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ধরা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যাক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গতিশীল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u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আদিবেগ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, v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শেষবেগ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t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সুষমত্বরণ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a।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-    </a:t>
            </a:r>
            <a:endParaRPr lang="en-AU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4600" y="35814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 Rounded MT Bold" pitchFamily="34" charset="0"/>
              </a:rPr>
              <a:t>  a = (v- u)/t</a:t>
            </a:r>
            <a:endParaRPr lang="en-AU" sz="4800" dirty="0">
              <a:latin typeface="Arial Rounded MT Bold" pitchFamily="34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828800" y="3886200"/>
            <a:ext cx="685800" cy="3048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ight Arrow 10"/>
          <p:cNvSpPr/>
          <p:nvPr/>
        </p:nvSpPr>
        <p:spPr>
          <a:xfrm>
            <a:off x="1828800" y="4648200"/>
            <a:ext cx="6858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ight Arrow 11"/>
          <p:cNvSpPr/>
          <p:nvPr/>
        </p:nvSpPr>
        <p:spPr>
          <a:xfrm>
            <a:off x="1828800" y="5486400"/>
            <a:ext cx="6858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2362200" y="44196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 Rounded MT Bold" pitchFamily="34" charset="0"/>
              </a:rPr>
              <a:t>  at = v- u</a:t>
            </a:r>
            <a:endParaRPr lang="en-AU" sz="4800" dirty="0">
              <a:latin typeface="Arial Rounded MT Bold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51816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 Rounded MT Bold" pitchFamily="34" charset="0"/>
              </a:rPr>
              <a:t>  v = u + at</a:t>
            </a:r>
            <a:endParaRPr lang="en-AU" sz="4800" dirty="0">
              <a:latin typeface="Arial Rounded MT Bol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228600"/>
            <a:ext cx="9144000" cy="76944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প্রতিপাদন</a:t>
            </a:r>
            <a:endParaRPr lang="en-AU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2667000"/>
            <a:ext cx="662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=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বেগের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/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= 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শেষবেগ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আদিবেগ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)/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10" grpId="0" animBg="1"/>
      <p:bldP spid="11" grpId="0" animBg="1"/>
      <p:bldP spid="12" grpId="0" animBg="1"/>
      <p:bldP spid="14" grpId="0"/>
      <p:bldP spid="15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381000"/>
            <a:ext cx="4343400" cy="92333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AU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133600"/>
            <a:ext cx="78486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গাড়ির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Arial Rounded MT Bold" pitchFamily="34" charset="0"/>
                <a:cs typeface="NikoshBAN" pitchFamily="2" charset="0"/>
              </a:rPr>
              <a:t>100 ms</a:t>
            </a:r>
            <a:r>
              <a:rPr lang="en-US" sz="3600" baseline="30000" dirty="0" smtClean="0">
                <a:latin typeface="Arial Rounded MT Bold" pitchFamily="34" charset="0"/>
                <a:cs typeface="NikoshBAN" pitchFamily="2" charset="0"/>
              </a:rPr>
              <a:t>-1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সুষমভাবে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বৃদ্ধি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পেয়ে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Arial Rounded MT Bold" pitchFamily="34" charset="0"/>
                <a:cs typeface="NikoshBAN" pitchFamily="2" charset="0"/>
              </a:rPr>
              <a:t>25 s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3600" dirty="0" smtClean="0">
                <a:latin typeface="Arial Rounded MT Bold" pitchFamily="34" charset="0"/>
                <a:cs typeface="NikoshBAN" pitchFamily="2" charset="0"/>
              </a:rPr>
              <a:t>250 ms </a:t>
            </a:r>
            <a:r>
              <a:rPr lang="en-US" sz="3600" baseline="30000" dirty="0" smtClean="0">
                <a:latin typeface="Arial Rounded MT Bold" pitchFamily="34" charset="0"/>
                <a:cs typeface="NikoshBAN" pitchFamily="2" charset="0"/>
              </a:rPr>
              <a:t>-1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বস্তুটির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AU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09800" y="304800"/>
            <a:ext cx="5029200" cy="1371600"/>
          </a:xfrm>
          <a:prstGeom prst="ellipse">
            <a:avLst/>
          </a:prstGeom>
        </p:spPr>
        <p:style>
          <a:lnRef idx="0">
            <a:schemeClr val="accent4"/>
          </a:lnRef>
          <a:fillRef idx="1001">
            <a:schemeClr val="dk1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/>
          <p:cNvSpPr txBox="1"/>
          <p:nvPr/>
        </p:nvSpPr>
        <p:spPr>
          <a:xfrm>
            <a:off x="2590800" y="533400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</a:rPr>
              <a:t>ধন্যবাদ</a:t>
            </a:r>
            <a:endParaRPr lang="en-AU" sz="5400" dirty="0">
              <a:solidFill>
                <a:schemeClr val="bg1"/>
              </a:solidFill>
            </a:endParaRPr>
          </a:p>
        </p:txBody>
      </p:sp>
      <p:pic>
        <p:nvPicPr>
          <p:cNvPr id="6" name="Picture 4" descr="http://images.clipartof.com/small/10453-Sun-Mascot-Cartoon-Character-With-Welcoming-Open-Arms-Poster-Art-Print.jpg"/>
          <p:cNvPicPr>
            <a:picLocks noChangeAspect="1" noChangeArrowheads="1"/>
          </p:cNvPicPr>
          <p:nvPr/>
        </p:nvPicPr>
        <p:blipFill>
          <a:blip r:embed="rId2" cstate="print"/>
          <a:srcRect l="3556" b="6323"/>
          <a:stretch>
            <a:fillRect/>
          </a:stretch>
        </p:blipFill>
        <p:spPr bwMode="auto">
          <a:xfrm>
            <a:off x="2286000" y="1981200"/>
            <a:ext cx="4819650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304800"/>
            <a:ext cx="5105400" cy="9233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গতি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609600"/>
            <a:ext cx="36576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পাচ্ছি?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908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4500" y="1524000"/>
            <a:ext cx="5715000" cy="3810000"/>
          </a:xfrm>
          <a:prstGeom prst="rect">
            <a:avLst/>
          </a:prstGeom>
        </p:spPr>
      </p:pic>
      <p:pic>
        <p:nvPicPr>
          <p:cNvPr id="7" name="Picture 6" descr="dep_2148103-Cartoon-running-m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1447800"/>
            <a:ext cx="3111500" cy="4191000"/>
          </a:xfrm>
          <a:prstGeom prst="rect">
            <a:avLst/>
          </a:prstGeom>
        </p:spPr>
      </p:pic>
      <p:pic>
        <p:nvPicPr>
          <p:cNvPr id="9" name="Picture 8" descr="stock-illustration-15502720-cartoon-plumber-standing-at-attention-plung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43400" y="1524000"/>
            <a:ext cx="3837271" cy="396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609600"/>
            <a:ext cx="6477000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ফল</a:t>
            </a:r>
            <a:endParaRPr lang="en-AU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743200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১)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স্কেলার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ভেক্টর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২)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দূরত্ব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দ্রুতি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ত্বরণ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৩)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সমীকরণগুলো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প্রতিপাদন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এ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গাণিতিক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1295400" y="3124200"/>
            <a:ext cx="15240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6858000" y="3124200"/>
            <a:ext cx="1752600" cy="7620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>
            <a:off x="4572000" y="3124200"/>
            <a:ext cx="1828800" cy="7620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6324600" y="1295400"/>
            <a:ext cx="609600" cy="1752600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6324600" y="3962400"/>
            <a:ext cx="609600" cy="17526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66800" y="3733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একটি দিক নির্দেশ করছে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7400" y="5943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কোন নির্দিষ্ট দিক নির্দেশ করছে 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9200" y="2438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মান নির্দেশ করছে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10400" y="4267200"/>
            <a:ext cx="1433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মান নির্দেশ করছে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1200" y="304800"/>
            <a:ext cx="6096000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নিচের চিত্রগুলো লক্ষ্য কর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71600" y="2895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meter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7010400" y="2895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meter</a:t>
            </a:r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5029200" y="2895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meter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6858000" y="1905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meter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6858000" y="4876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meter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457200"/>
            <a:ext cx="77724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তাহলে আমরা কি বলতে পারি?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971800"/>
            <a:ext cx="78486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যে রাশির মান আছে কি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ন্তু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দিক নাই তাকে স্কেলার রাশি বলে।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4800600"/>
            <a:ext cx="78486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যে রাশির মান ও দিক উভয়ই আছে তাকে ভেক্টর রাশি বলে।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71600" y="457200"/>
            <a:ext cx="609600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কতিপয়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রাশির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905000"/>
            <a:ext cx="91440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দুরত্ব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: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পারিপার্শিকের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সাপেক্ষে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অবস্থানের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পরিবর্তনকে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দূরত্ব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2819400"/>
            <a:ext cx="6400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: d</a:t>
            </a: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এককঃ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m</a:t>
            </a: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মাত্রাঃ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L</a:t>
            </a: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রাশিঃ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স্কেলার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AU" dirty="0"/>
          </a:p>
        </p:txBody>
      </p:sp>
      <p:sp>
        <p:nvSpPr>
          <p:cNvPr id="11" name="Arc 10"/>
          <p:cNvSpPr/>
          <p:nvPr/>
        </p:nvSpPr>
        <p:spPr>
          <a:xfrm>
            <a:off x="2133600" y="4953000"/>
            <a:ext cx="5486400" cy="2362200"/>
          </a:xfrm>
          <a:prstGeom prst="arc">
            <a:avLst>
              <a:gd name="adj1" fmla="val 10698001"/>
              <a:gd name="adj2" fmla="val 105743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1905000" y="6196280"/>
            <a:ext cx="53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endParaRPr lang="en-AU" sz="4000" dirty="0" smtClean="0"/>
          </a:p>
          <a:p>
            <a:endParaRPr lang="en-AU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0" y="59436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AU" sz="4000" dirty="0"/>
          </a:p>
        </p:txBody>
      </p:sp>
      <p:cxnSp>
        <p:nvCxnSpPr>
          <p:cNvPr id="15" name="Straight Connector 14"/>
          <p:cNvCxnSpPr>
            <a:stCxn id="11" idx="0"/>
            <a:endCxn id="13" idx="1"/>
          </p:cNvCxnSpPr>
          <p:nvPr/>
        </p:nvCxnSpPr>
        <p:spPr>
          <a:xfrm>
            <a:off x="2140094" y="6215320"/>
            <a:ext cx="5479906" cy="8222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981200" y="57912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7391400" y="58674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71600" y="457200"/>
            <a:ext cx="609600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কতিপয়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রাশির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905000"/>
            <a:ext cx="9144000" cy="49244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সরণ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পারিপার্শিকের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সাপেক্ষে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অবস্থানের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পরিবর্তনকে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সরণ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2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8400" y="3048000"/>
            <a:ext cx="6400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S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এককঃ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m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মাত্রাঃ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L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রাশিঃ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ভেক্টর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endParaRPr lang="en-AU" dirty="0"/>
          </a:p>
        </p:txBody>
      </p:sp>
      <p:sp>
        <p:nvSpPr>
          <p:cNvPr id="11" name="Arc 10"/>
          <p:cNvSpPr/>
          <p:nvPr/>
        </p:nvSpPr>
        <p:spPr>
          <a:xfrm>
            <a:off x="2133600" y="4495800"/>
            <a:ext cx="5486400" cy="2362200"/>
          </a:xfrm>
          <a:prstGeom prst="arc">
            <a:avLst>
              <a:gd name="adj1" fmla="val 10698001"/>
              <a:gd name="adj2" fmla="val 105743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1905000" y="5715000"/>
            <a:ext cx="53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endParaRPr lang="en-AU" sz="4000" dirty="0" smtClean="0"/>
          </a:p>
          <a:p>
            <a:endParaRPr lang="en-AU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7391400" y="57150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AU" sz="40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133600" y="5791200"/>
            <a:ext cx="5486400" cy="9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09800" y="6248400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AB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সরণের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A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B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বরাবর</a:t>
            </a:r>
            <a:endParaRPr lang="en-AU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981200" y="53340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7315200" y="53340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71600" y="457200"/>
            <a:ext cx="609600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কতিপয়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রাশির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905000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দ্রুতি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কর্তৃক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অতিক্রান্ত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দূরত্বকে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দ্রুতি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8400" y="30480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v</a:t>
            </a: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এককঃ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ms</a:t>
            </a:r>
            <a:r>
              <a:rPr lang="en-US" sz="2800" baseline="30000" dirty="0" smtClean="0">
                <a:latin typeface="Arial Rounded MT Bold" pitchFamily="34" charset="0"/>
                <a:cs typeface="NikoshBAN" pitchFamily="2" charset="0"/>
              </a:rPr>
              <a:t>-1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মাত্রাঃ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LT</a:t>
            </a:r>
            <a:r>
              <a:rPr lang="en-US" sz="2800" baseline="30000" dirty="0" smtClean="0">
                <a:latin typeface="Arial Rounded MT Bold" pitchFamily="34" charset="0"/>
                <a:cs typeface="NikoshBAN" pitchFamily="2" charset="0"/>
              </a:rPr>
              <a:t>-1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রাশিঃ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স্কেলার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AU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209800" y="5257800"/>
            <a:ext cx="5403706" cy="4312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95600" y="4800600"/>
            <a:ext cx="434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100 meter</a:t>
            </a:r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0" y="5410200"/>
            <a:ext cx="434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 s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1981200" y="5334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7620000" y="52578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2438400" y="5715000"/>
            <a:ext cx="518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দ্রুতি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অতিক্রান্ত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দূরত্ব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/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000" dirty="0" smtClean="0">
                <a:latin typeface="NikoshBAN" pitchFamily="2" charset="0"/>
                <a:cs typeface="NikoshBAN" pitchFamily="2" charset="0"/>
              </a:rPr>
              <a:t>v = </a:t>
            </a:r>
            <a:r>
              <a:rPr lang="en-US" sz="2000" dirty="0" smtClean="0">
                <a:latin typeface="Arial Rounded MT Bold" pitchFamily="34" charset="0"/>
                <a:cs typeface="NikoshBAN" pitchFamily="2" charset="0"/>
              </a:rPr>
              <a:t>100 m/ 10 s </a:t>
            </a:r>
          </a:p>
          <a:p>
            <a:pPr algn="ctr"/>
            <a:r>
              <a:rPr lang="en-US" sz="2000" dirty="0" smtClean="0">
                <a:latin typeface="Arial Rounded MT Bold" pitchFamily="34" charset="0"/>
                <a:cs typeface="NikoshBAN" pitchFamily="2" charset="0"/>
              </a:rPr>
              <a:t>= 10 ms</a:t>
            </a:r>
            <a:r>
              <a:rPr lang="en-US" sz="2000" baseline="30000" dirty="0" smtClean="0">
                <a:latin typeface="Arial Rounded MT Bold" pitchFamily="34" charset="0"/>
                <a:cs typeface="NikoshBAN" pitchFamily="2" charset="0"/>
              </a:rPr>
              <a:t>-1</a:t>
            </a:r>
            <a:endParaRPr lang="en-AU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057400" y="48768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Oval 17"/>
          <p:cNvSpPr/>
          <p:nvPr/>
        </p:nvSpPr>
        <p:spPr>
          <a:xfrm>
            <a:off x="7315200" y="48006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71600" y="457200"/>
            <a:ext cx="609600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সম্পর্কিত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কতিপয়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রাশির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905000"/>
            <a:ext cx="9144000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কর্তৃক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অতিক্রান্ত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দূরত্বকে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04800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v</a:t>
            </a: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এককঃ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ms</a:t>
            </a:r>
            <a:r>
              <a:rPr lang="en-US" sz="2800" baseline="30000" dirty="0" smtClean="0">
                <a:latin typeface="Arial Rounded MT Bold" pitchFamily="34" charset="0"/>
                <a:cs typeface="NikoshBAN" pitchFamily="2" charset="0"/>
              </a:rPr>
              <a:t>-1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মাত্রাঃ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LT</a:t>
            </a:r>
            <a:r>
              <a:rPr lang="en-US" sz="2800" baseline="30000" dirty="0" smtClean="0">
                <a:latin typeface="Arial Rounded MT Bold" pitchFamily="34" charset="0"/>
                <a:cs typeface="NikoshBAN" pitchFamily="2" charset="0"/>
              </a:rPr>
              <a:t>-1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রাশিঃ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ভেক্টর</a:t>
            </a:r>
            <a:endParaRPr lang="en-AU" sz="28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752600" y="5562600"/>
            <a:ext cx="5181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0" y="5638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AU" dirty="0"/>
          </a:p>
        </p:txBody>
      </p:sp>
      <p:sp>
        <p:nvSpPr>
          <p:cNvPr id="11" name="TextBox 10"/>
          <p:cNvSpPr txBox="1"/>
          <p:nvPr/>
        </p:nvSpPr>
        <p:spPr>
          <a:xfrm>
            <a:off x="6781800" y="5715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2133600" y="5105400"/>
            <a:ext cx="434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100 meter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5562600"/>
            <a:ext cx="434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 s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1676400" y="5842337"/>
            <a:ext cx="518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সরণ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/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000" dirty="0" smtClean="0">
                <a:latin typeface="NikoshBAN" pitchFamily="2" charset="0"/>
                <a:cs typeface="NikoshBAN" pitchFamily="2" charset="0"/>
              </a:rPr>
              <a:t>v = </a:t>
            </a:r>
            <a:r>
              <a:rPr lang="en-US" sz="2000" dirty="0" smtClean="0">
                <a:latin typeface="Arial Rounded MT Bold" pitchFamily="34" charset="0"/>
                <a:cs typeface="NikoshBAN" pitchFamily="2" charset="0"/>
              </a:rPr>
              <a:t>100 m/ 10 s </a:t>
            </a:r>
          </a:p>
          <a:p>
            <a:pPr algn="ctr"/>
            <a:r>
              <a:rPr lang="en-US" sz="2000" dirty="0" smtClean="0">
                <a:latin typeface="Arial Rounded MT Bold" pitchFamily="34" charset="0"/>
                <a:cs typeface="NikoshBAN" pitchFamily="2" charset="0"/>
              </a:rPr>
              <a:t>= 10 ms</a:t>
            </a:r>
            <a:r>
              <a:rPr lang="en-US" sz="2000" baseline="30000" dirty="0" smtClean="0">
                <a:latin typeface="Arial Rounded MT Bold" pitchFamily="34" charset="0"/>
                <a:cs typeface="NikoshBAN" pitchFamily="2" charset="0"/>
              </a:rPr>
              <a:t>-1</a:t>
            </a:r>
            <a:endParaRPr lang="en-AU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600200" y="51054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6553200" y="5105400"/>
            <a:ext cx="457200" cy="457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245</TotalTime>
  <Words>502</Words>
  <Application>Microsoft Office PowerPoint</Application>
  <PresentationFormat>On-screen Show (4:3)</PresentationFormat>
  <Paragraphs>112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Pappu</dc:creator>
  <cp:lastModifiedBy>Pappu</cp:lastModifiedBy>
  <cp:revision>117</cp:revision>
  <dcterms:created xsi:type="dcterms:W3CDTF">2006-08-16T00:00:00Z</dcterms:created>
  <dcterms:modified xsi:type="dcterms:W3CDTF">2013-05-22T12:54:02Z</dcterms:modified>
</cp:coreProperties>
</file>